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erriweather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51dae2852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51dae2852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58d3c797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58d3c797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8d3c797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58d3c797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58d3c797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58d3c797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58d3c797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58d3c797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58d3c79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58d3c79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8d3c797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8d3c797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58d3c79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58d3c79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8d3c797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58d3c797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58d3c797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58d3c797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8d3c797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8d3c797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63d7de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063d7de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58d3c797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58d3c797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3d7de1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3d7de1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8d3c797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8d3c797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3f39580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03f39580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3f3958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03f3958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03f395808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03f395808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3f395808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3f39580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f395808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3f39580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3f395808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3f39580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58d3c79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58d3c79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alibri"/>
              <a:buNone/>
              <a:defRPr b="1" i="0" sz="5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45720" rtl="0" algn="r">
              <a:spcBef>
                <a:spcPts val="520"/>
              </a:spcBef>
              <a:spcAft>
                <a:spcPts val="0"/>
              </a:spcAft>
              <a:buClr>
                <a:srgbClr val="9BBB59"/>
              </a:buClr>
              <a:buSzPts val="1400"/>
              <a:buFont typeface="Noto Symbol"/>
              <a:buNone/>
              <a:defRPr b="0" i="0" sz="2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Noto Symbol"/>
              <a:buNone/>
              <a:defRPr b="0" i="0" sz="2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0" lvl="2" marL="914400" marR="0" rtl="0" algn="ctr">
              <a:spcBef>
                <a:spcPts val="42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Noto Symbol"/>
              <a:buNone/>
              <a:defRPr b="0" i="0" sz="21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None/>
              <a:defRPr b="0" i="0" sz="2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Noto Symbol"/>
              <a:buNone/>
              <a:defRPr b="0" i="0" sz="2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0" lvl="5" marL="2286000" marR="0" rtl="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None/>
              <a:defRPr b="0" i="0" sz="1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0" lvl="6" marL="2743200" marR="0" rtl="0" algn="ctr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None/>
              <a:defRPr b="0" i="0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0" lvl="7" marL="32004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b="0" i="0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0" lvl="8" marL="36576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b="0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omic Sans MS"/>
              <a:buChar char="●"/>
              <a:defRPr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Font typeface="Comic Sans MS"/>
              <a:buChar char="●"/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Comic Sans MS"/>
              <a:buChar char="➢"/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17500" lvl="2" marL="1371600" rtl="0">
              <a:spcBef>
                <a:spcPts val="420"/>
              </a:spcBef>
              <a:spcAft>
                <a:spcPts val="0"/>
              </a:spcAft>
              <a:buSzPts val="1400"/>
              <a:buFont typeface="Comic Sans MS"/>
              <a:buChar char="▪"/>
              <a:defRPr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Char char="o"/>
              <a:defRPr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omic Sans MS"/>
              <a:buChar char="❖"/>
              <a:defRPr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Font typeface="Comic Sans MS"/>
              <a:buChar char="●"/>
              <a:defRPr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17500" lvl="6" marL="3200400" rtl="0">
              <a:spcBef>
                <a:spcPts val="320"/>
              </a:spcBef>
              <a:spcAft>
                <a:spcPts val="0"/>
              </a:spcAft>
              <a:buSzPts val="1400"/>
              <a:buFont typeface="Comic Sans MS"/>
              <a:buChar char="●"/>
              <a:defRPr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17500" lvl="7" marL="3657600" rtl="0">
              <a:spcBef>
                <a:spcPts val="320"/>
              </a:spcBef>
              <a:spcAft>
                <a:spcPts val="0"/>
              </a:spcAft>
              <a:buSzPts val="1400"/>
              <a:buFont typeface="Comic Sans MS"/>
              <a:buChar char="•"/>
              <a:defRPr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17500" lvl="8" marL="4114800" rtl="0">
              <a:spcBef>
                <a:spcPts val="280"/>
              </a:spcBef>
              <a:spcAft>
                <a:spcPts val="0"/>
              </a:spcAft>
              <a:buSzPts val="1400"/>
              <a:buFont typeface="Comic Sans MS"/>
              <a:buChar char="•"/>
              <a:defRPr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480"/>
              </a:spcBef>
              <a:spcAft>
                <a:spcPts val="0"/>
              </a:spcAft>
              <a:buSzPts val="1200"/>
              <a:buChar char="➢"/>
              <a:defRPr sz="1200"/>
            </a:lvl2pPr>
            <a:lvl3pPr indent="-304800" lvl="2" marL="1371600" rtl="0">
              <a:spcBef>
                <a:spcPts val="42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❖"/>
              <a:defRPr sz="1200"/>
            </a:lvl5pPr>
            <a:lvl6pPr indent="-304800" lvl="5" marL="2743200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32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28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52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480"/>
              </a:spcBef>
              <a:spcAft>
                <a:spcPts val="0"/>
              </a:spcAft>
              <a:buSzPts val="1200"/>
              <a:buChar char="➢"/>
              <a:defRPr sz="1200"/>
            </a:lvl2pPr>
            <a:lvl3pPr indent="-304800" lvl="2" marL="1371600" rtl="0">
              <a:spcBef>
                <a:spcPts val="42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❖"/>
              <a:defRPr sz="1200"/>
            </a:lvl5pPr>
            <a:lvl6pPr indent="-304800" lvl="5" marL="2743200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6pPr>
            <a:lvl7pPr indent="-304800" lvl="6" marL="3200400" rtl="0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32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28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40000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2863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5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51371"/>
            <a:ext cx="82296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9BBB59"/>
              </a:buClr>
              <a:buSzPts val="1400"/>
              <a:buFont typeface="Noto Symbol"/>
              <a:buChar char="●"/>
              <a:defRPr b="0" i="0" sz="2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Noto Symbol"/>
              <a:buChar char="➢"/>
              <a:defRPr b="0" i="0" sz="2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 marR="0" rtl="0" algn="l">
              <a:spcBef>
                <a:spcPts val="42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Noto Symbol"/>
              <a:buChar char="▪"/>
              <a:defRPr b="0" i="0" sz="21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Char char="o"/>
              <a:defRPr b="0" i="0" sz="2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Noto Symbol"/>
              <a:buChar char="❖"/>
              <a:defRPr b="0" i="0" sz="2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Char char="●"/>
              <a:defRPr b="0" i="0" sz="18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Char char="●"/>
              <a:defRPr b="0" i="0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•"/>
              <a:defRPr b="0" i="0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•"/>
              <a:defRPr b="0" i="0" sz="14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457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640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2400" u="none" cap="none" strike="noStrike">
                <a:solidFill>
                  <a:srgbClr val="C82E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1D7"/>
              </a:buClr>
              <a:buFont typeface="Arial"/>
              <a:buNone/>
              <a:defRPr b="0" i="0" sz="1200" u="none" cap="none" strike="noStrike">
                <a:solidFill>
                  <a:srgbClr val="E3E1D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://www.youtube.com/watch?v=sUH0v-WX9kg" TargetMode="External"/><Relationship Id="rId5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IIff01h4Jso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://www.youtube.com/watch?v=d730cBYrL-0" TargetMode="External"/><Relationship Id="rId6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u0U0b-8s5rk" TargetMode="External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miB4qah7n_A" TargetMode="External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FHrn6eUz11I" TargetMode="External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Y-vDjgF3rsQ" TargetMode="Externa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5cyrR7H7PLU" TargetMode="External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LJ5whXhTiKc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GQwp6M2q1NE" TargetMode="External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Nie3DAilv8Y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533400" y="1028700"/>
            <a:ext cx="78516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Animation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33400" y="2421402"/>
            <a:ext cx="78546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520"/>
              </a:spcBef>
              <a:spcAft>
                <a:spcPts val="0"/>
              </a:spcAft>
              <a:buNone/>
            </a:pPr>
            <a:r>
              <a:rPr lang="en"/>
              <a:t>By: Jacob Leboeuf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Animation History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Marvin the Martian in the Third Dimension (1996)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First short polygonal film in stereoscopic 3D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The Polar Express (2o04)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The first stereoscopic 3D CGI full length film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075" y="1144125"/>
            <a:ext cx="1902775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D OUT MORE  ABOUT THIS FILM ON OUR SITE &#10;https://computeranimationhistory-cgi.jimdo.com/the-polar-express-2004/&#10;Chronological playlist of CGI history videos:&#10;https://www.youtube.com/playlist?list=PLLkEG1hv_KwL95SlqIxf-MKT7d6Riu9kF&#10;CGI making of (behind the scenes videos) playlist&#10;https://www.youtube.com/playlist?list=PLLkEG1hv_KwLgs7nuFbm6_dOkIvSRumrb&#10;&#10;Copyright Disclaimer Under Section 107 of the Copyright Act 1976, allowance is made for &quot;fair use&quot; for purposes such as criticism, comment, news reporting, teaching, scholarship, and research. Fair use is a use permitted by copyright statute that might otherwise be infringing. Non-profit, educational or personal use tips the balance in favor of fair use." id="95" name="Google Shape;95;p14" title="The Polar Express (2004) - First stereoscopic 3d CGI full length film (HD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050" y="1956844"/>
            <a:ext cx="2494075" cy="187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Animation History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87900" y="1489825"/>
            <a:ext cx="4326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X-Men: The Last Stand (2006)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First usage of CGI De-aging within a film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The Shining (with Jim Carrey) (2019)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Advanced deepfake technology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FIND OUT MORE  ABOUT THIS FILM ON OUR SITE &#10;https://computeranimationhistory-cgi.jimdofree.com/the-shining-starring-jim-carrey-2019/&#10;Chronological playlist of CGI history videos:&#10;https://www.youtube.com/playlist?list=PLLkEG1hv_KwL95SlqIxf-MKT7d6Riu9kF&#10;CGI making of (behind the scenes videos) playlist&#10;https://www.youtube.com/playlist?list=PLLkEG1hv_KwLgs7nuFbm6_dOkIvSRumrb" id="102" name="Google Shape;102;p15" title="The Shining starring Jim Carrey (2019) - Advanced Deepfak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825" y="3091494"/>
            <a:ext cx="2264575" cy="1698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not deaged actors look like on set.&#10;&#10;FIND OUT MORE  ABOUT THIS FILM ON OUR SITE &#10;https://computeranimationhistory-cgi.jimdo.com/x-men-the-last-stand-2006/&#10;&#10;4K Ultra HD version. (3840 x 2160 resolution). &#10;&#10;Playlist for revolutionary CGI films.  Like and share!&#10;https://www.youtube.com/playlist?list=PLLkEG1hv_KwL95SlqIxf-MKT7d6Riu9kF" id="103" name="Google Shape;103;p15" title="X-Men: The Last Stand - On set (2006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825" y="1100288"/>
            <a:ext cx="2264584" cy="169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Computer Animation Techniques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Keyframing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Closest technique to hand-drawn, frame-by-frame animation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Key Frame: A frame where changes are defined within an animation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300"/>
              <a:buFont typeface="Merriweather"/>
              <a:buChar char="▪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In frame-by-frame animation, every existing frame is defined as a key frame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2103762"/>
            <a:ext cx="3539525" cy="9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Computer Animation Techniques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Keyframing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In typical use, keyframing involves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the artist drawing the major (or most significant) frames of animation, defining the object’s key position in the process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The computer then effectively “fills in” the missing frames to save significant time and create an efficient process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This video is part of an online course, Interactive 3D Graphics. Check out the course here: https://www.udacity.com/course/cs291." id="117" name="Google Shape;117;p17" title="Keyframing Example - Interactive 3D Graphic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925" y="1749574"/>
            <a:ext cx="3758867" cy="2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Computer Animation Techniques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Procedural Animation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Objects animated by a specific set of rules, as opposed to keyframing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Such rules are defined by the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artist, and often based off of real life concepts such as mathematical equations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Unity centipede boss breakdown" id="124" name="Google Shape;124;p18" title="Unity centipede boss breakdown (procedural animation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00" y="12965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Computer Animation Techniques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Behavioral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The character or object itself essentially determines its own actions, based off of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how it is created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Allows the artist to avoid specifying every detail of the object’s motion, saving more time for other tasks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1" name="Google Shape;131;p19" title="Ant Behavioral Animation - May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00" y="12965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Computer Animation Techniques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Motion Capture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Records live-action footage by a human and uses footage to ‘recreate’ the animation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Ever growing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 in popularity from improving technological advancements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Ex: Modern NBA 2K video games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8" name="Google Shape;138;p20" title="NBA 2K Motion Capture - Behind the Scen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00" y="12965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Computer Animation Techniques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Physics-based Dynamics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Computer-based simulations created to simulate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motion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 and animation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Can be used with real-life simulations, but does not necessarily need to unlike motion capture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Laws of physics used heavily within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simulations to generate accurate and realistic animation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Rolling Ball  Dynamic Animation Video. Created using Maya 3D software.&#10;&#10;Hope you enjoy.&#10;Thanks for watching.&#10;&#10;XXXXXXXXXXXXXXXXXXXXXXXXXXXXXXXXXXXXXXXXXXXXXXXXX&#10;&#10;Music:&#10;&#10;Prelude No. 14 by Chris Zabriskie is licensed under a Creative Commons Attribution License (https://creativecommons.org/licenses/by/4.0/)&#10;Source: http://chriszabriskie.com/preludes/&#10;Artist: http://chriszabriskie.com/" id="145" name="Google Shape;145;p21" title="Rolling Ball | Dynamic Animation | Maya 3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00" y="12965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History	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First public animations from the ‘50s, much more advancements within the industry since then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Hand-drawn animation: less of a go-to and more of an art style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Introduction to 3D animation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300" y="1433526"/>
            <a:ext cx="3704325" cy="24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Types of Computer Animation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Keyframing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Procedural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Behavioral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Motion Capture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Dynamics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100" y="1462338"/>
            <a:ext cx="4326701" cy="22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Before Computers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Hand-drawing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Work drawn frame by frame without much assistance from technology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Long and painstaking process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Ex. Bambi (1942), The Jungle Book (1967)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Still used today, but not nearly as popular and never for efficiency reasons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25" y="1489825"/>
            <a:ext cx="3996897" cy="26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22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Importance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Allowed animation to become a less tedious and work-heavy process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300"/>
              <a:buFont typeface="Merriweather"/>
              <a:buChar char="▪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Allowed the entire media industry to advance at a much faster pace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300"/>
              <a:buFont typeface="Merriweather"/>
              <a:buChar char="▪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Easier it is to create animation, the more accessible for people to do it and push its technical boundaries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Led to breakthroughs within the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graphics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 community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00" y="1296525"/>
            <a:ext cx="3996902" cy="24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https://www.intofilm.org/films/filmlist/9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And corresponding nesting pages referenced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https://computeranimationhistory-cgi.jimdofree.com/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https://www.geeksforgeeks.org/computer-animation/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https://www.britannica.com/topic/computer-animation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https://www.tutorialspoint.com/computer_graphics/computer_animation.htm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20"/>
              </a:spcBef>
              <a:spcAft>
                <a:spcPts val="0"/>
              </a:spcAft>
              <a:buNone/>
            </a:pPr>
            <a:r>
              <a:rPr b="1" lang="en" sz="1800" u="sng">
                <a:latin typeface="Merriweather"/>
                <a:ea typeface="Merriweather"/>
                <a:cs typeface="Merriweather"/>
                <a:sym typeface="Merriweather"/>
              </a:rPr>
              <a:t>Videos</a:t>
            </a:r>
            <a:endParaRPr b="1" sz="18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https://youtu.be/LJ5whXhTiKc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https://youtu.be/GQwp6M2q1NE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https://youtu.be/Nie3DAilv8Y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https://youtu.be/sUH0v-WX9kg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https://youtu.be/d730cBYrL-0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https://youtu.be/IIff01h4Jso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https://youtu.be/u0U0b-8s5rk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https://youtu.be/miB4qah7n_A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https://youtu.be/FHrn6eUz11I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https://youtu.be/Y-vDjgF3rs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Q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https://youtu.be/5cyrR7H7PLU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505100"/>
            <a:ext cx="71913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Before Computers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Hand-drawing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Large animation projects (movies) often reused animations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▪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Saves cost on production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▪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Some argue projects emulate similar “artistic” style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That's right, this video series has returned! (Sort of, lol.)&#10;&#10;(Editing Software): https://filmora.wondershare.net/filmo...&#10;&#10;All clips are rightfully owned by Disney Inc., I DO NOT own anything!" id="52" name="Google Shape;52;p8" title="Recycled/Reused/Referenced Disney Animation Compil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00" y="12965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is Computer Animation?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The process used for generating animated images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CGI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Computer Generated Images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Uses both static scenes and dynamic images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3D computer graphics typically used today, but 2D still finds areas of usage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00" y="1865400"/>
            <a:ext cx="3996899" cy="224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First Computer Animation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Vertigo (1958)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Opening sequence created by John Whitney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Required a WWII anti-aircraft targeting computer to complete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▪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“The M5 Gun Director”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▪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850 lbs, consisting of 11,000 components and required 5 people to operate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Vertigo (1958) - First computer animation ever! (Director:Alfred Hitchcock)&#10;FIND OUT MORE  ABOUT THIS FILM ON OUR SITE &#10;https://computeranimationhistory-cgi.jimdo.com/vertigo/&#10;Chronological playlist of CGI history videos:&#10;https://www.youtube.com/playlist?list=PLLkEG1hv_KwL95SlqIxf-MKT7d6Riu9kF&#10;CGI making of (behind the scenes videos) playlist&#10;https://www.youtube.com/playlist?list=PLLkEG1hv_KwLgs7nuFbm6_dOkIvSRumrb&#10;&#10;Copyright Disclaimer Under Section 107 of the Copyright Act 1976, allowance is made for &quot;fair use&quot; for purposes such as criticism, comment, news reporting, teaching, scholarship, and research. Fair use is a use permitted by copyright statute that might otherwise be infringing. Non-profit, educational or personal use tips the balance in favor of fair use." id="66" name="Google Shape;66;p10" title="Vertigo (1958) - First computer animation ever!  (HD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00" y="13039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First Computer Animation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Vertigo (1958)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Device used to create considered “mechanical” computer 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Earlier examples consisting of oscilloscope films existed, but said films are not considered as computer graphics by today’s standard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Whitney later went on to create Catalog (1961), which is considered the first computer animated short film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Catalog (1961) - First computer animated short film (Director:John Whitney Sr.) (Excerpt)&#10;FIND OUT MORE  ABOUT THIS FILM ON OUR SITE &#10;https://computeranimationhistory-cgi.jimdo.com/catalog-1961/&#10;Chronological playlist of CGI history videos:&#10;https://www.youtube.com/playlist?list=PLLkEG1hv_KwL95SlqIxf-MKT7d6Riu9kF&#10;CGI making of (behind the scenes videos) playlist&#10;https://www.youtube.com/playlist?list=PLLkEG1hv_KwLgs7nuFbm6_dOkIvSRumrb" id="73" name="Google Shape;73;p11" title="Catalog (1961) - First experimental computer animated fil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900" y="1333525"/>
            <a:ext cx="3996900" cy="29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Advantages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Not 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having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 to manually draw and 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display</a:t>
            </a: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 each frame by hand allowed even the earliest works of computer animation to be significantly more efficient than its hand-drawn counterpart 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00" y="1296525"/>
            <a:ext cx="3996902" cy="287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Advantages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87900" y="1489825"/>
            <a:ext cx="445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Frame-by-frame animation requires 24 frames per every second of video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Computer animation saves whoever is responsible for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the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 work significant time and manpower as a result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SzPts val="1400"/>
              <a:buFont typeface="Merriweather"/>
              <a:buChar char="➢"/>
            </a:pP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Various methods created to </a:t>
            </a:r>
            <a:r>
              <a:rPr lang="en" sz="1400">
                <a:latin typeface="Merriweather"/>
                <a:ea typeface="Merriweather"/>
                <a:cs typeface="Merriweather"/>
                <a:sym typeface="Merriweather"/>
              </a:rPr>
              <a:t>limit such tedious multitude of work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00" y="1296525"/>
            <a:ext cx="3996901" cy="272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Flow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